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  <p:sldId id="267" r:id="rId11"/>
    <p:sldId id="265" r:id="rId12"/>
    <p:sldId id="277" r:id="rId13"/>
    <p:sldId id="274" r:id="rId14"/>
    <p:sldId id="270" r:id="rId15"/>
    <p:sldId id="278" r:id="rId16"/>
    <p:sldId id="279" r:id="rId17"/>
    <p:sldId id="266" r:id="rId18"/>
    <p:sldId id="268" r:id="rId19"/>
    <p:sldId id="272" r:id="rId20"/>
    <p:sldId id="282" r:id="rId21"/>
    <p:sldId id="283" r:id="rId22"/>
    <p:sldId id="284" r:id="rId23"/>
    <p:sldId id="285" r:id="rId24"/>
    <p:sldId id="275" r:id="rId25"/>
    <p:sldId id="273" r:id="rId26"/>
    <p:sldId id="271" r:id="rId27"/>
    <p:sldId id="276" r:id="rId28"/>
    <p:sldId id="280" r:id="rId29"/>
    <p:sldId id="281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04" autoAdjust="0"/>
  </p:normalViewPr>
  <p:slideViewPr>
    <p:cSldViewPr snapToObjects="1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48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B81FE-C281-0346-B20C-88C008F7CBE9}" type="datetimeFigureOut">
              <a:rPr lang="en-GB" smtClean="0"/>
              <a:pPr/>
              <a:t>10/05/2020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099BE-FF61-0542-97DE-57F3131D507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099BE-FF61-0542-97DE-57F3131D507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8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72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982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41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81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86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82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8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7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0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1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5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BF44-331D-B444-8F16-34B1ADF5A382}" type="datetimeFigureOut">
              <a:rPr lang="en-US" smtClean="0"/>
              <a:pPr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C90B1-1776-F049-BFDA-E284CBE81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4CECF-0467-634F-92E8-C425DE468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Chronic Obstructive Pulmonary Disease (COPD)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3083D-6D51-2045-8071-5F1B1B0E94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390" y="4279303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err="1"/>
              <a:t>Dr.K.V.CHALAPATHI</a:t>
            </a:r>
            <a:r>
              <a:rPr lang="en-US" dirty="0"/>
              <a:t> RAO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DEARTMENT OF GENERAL HOSPITAL</a:t>
            </a:r>
          </a:p>
          <a:p>
            <a:r>
              <a:rPr lang="en-US" dirty="0"/>
              <a:t>ASRAM MEDICAL COLLEGE</a:t>
            </a:r>
          </a:p>
        </p:txBody>
      </p:sp>
    </p:spTree>
    <p:extLst>
      <p:ext uri="{BB962C8B-B14F-4D97-AF65-F5344CB8AC3E}">
        <p14:creationId xmlns:p14="http://schemas.microsoft.com/office/powerpoint/2010/main" val="171418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DD6E-13E2-D348-8A22-D139B4D9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13399" cy="970849"/>
          </a:xfrm>
        </p:spPr>
        <p:txBody>
          <a:bodyPr>
            <a:normAutofit/>
          </a:bodyPr>
          <a:lstStyle/>
          <a:p>
            <a:r>
              <a:rPr lang="en-US" dirty="0"/>
              <a:t>Key indicators for considering diagnosis of COPD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F0F2B-10BE-274A-A0AB-7E8D62910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294"/>
            <a:ext cx="10515600" cy="4824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1. Dyspnea that is-</a:t>
            </a:r>
          </a:p>
          <a:p>
            <a:pPr marL="0" indent="0">
              <a:buNone/>
            </a:pPr>
            <a:r>
              <a:rPr lang="en-US"/>
              <a:t>Progressive over time * Characteristically worse with exercise * Persistent </a:t>
            </a:r>
          </a:p>
          <a:p>
            <a:pPr marL="0" indent="0">
              <a:buNone/>
            </a:pPr>
            <a:r>
              <a:rPr lang="en-US"/>
              <a:t>2. Chronic cough –</a:t>
            </a:r>
          </a:p>
          <a:p>
            <a:pPr marL="0" indent="0">
              <a:buNone/>
            </a:pPr>
            <a:r>
              <a:rPr lang="en-US"/>
              <a:t>* Usually productive * May be intermittent and may be unproductive * Recurrent wheeze </a:t>
            </a:r>
          </a:p>
          <a:p>
            <a:pPr marL="0" indent="0">
              <a:buNone/>
            </a:pPr>
            <a:r>
              <a:rPr lang="en-US"/>
              <a:t>3. Chronic Sputum production </a:t>
            </a:r>
          </a:p>
          <a:p>
            <a:pPr marL="0" indent="0">
              <a:buNone/>
            </a:pPr>
            <a:r>
              <a:rPr lang="en-US"/>
              <a:t>Any pattern of chronic sputum production may indicate COPD</a:t>
            </a:r>
          </a:p>
          <a:p>
            <a:pPr marL="0" indent="0">
              <a:buNone/>
            </a:pPr>
            <a:r>
              <a:rPr lang="en-US"/>
              <a:t>4. Recurrent lower respiratory tract infections </a:t>
            </a:r>
          </a:p>
          <a:p>
            <a:pPr marL="0" indent="0">
              <a:buNone/>
            </a:pPr>
            <a:r>
              <a:rPr lang="en-US"/>
              <a:t>5. History of risk factors -* Host factors* Tobacco smoke and other smoke </a:t>
            </a:r>
          </a:p>
          <a:p>
            <a:pPr marL="0" indent="0">
              <a:buNone/>
            </a:pPr>
            <a:r>
              <a:rPr lang="en-US"/>
              <a:t>6. Family history of COPD and/or childhood factors -* low birthweight * Childhood respiratory tract infections </a:t>
            </a:r>
          </a:p>
        </p:txBody>
      </p:sp>
    </p:spTree>
    <p:extLst>
      <p:ext uri="{BB962C8B-B14F-4D97-AF65-F5344CB8AC3E}">
        <p14:creationId xmlns:p14="http://schemas.microsoft.com/office/powerpoint/2010/main" val="2651990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D0581-E12E-FA44-8391-C775CCE3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 and staging of COPD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F019-BA6C-B847-BD69-3AEF44AE4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1. Spirometry </a:t>
            </a:r>
          </a:p>
          <a:p>
            <a:pPr marL="0" indent="0">
              <a:buNone/>
            </a:pPr>
            <a:r>
              <a:rPr lang="en-US"/>
              <a:t>Role – </a:t>
            </a:r>
          </a:p>
          <a:p>
            <a:r>
              <a:rPr lang="en-US"/>
              <a:t>Diagnosis</a:t>
            </a:r>
          </a:p>
          <a:p>
            <a:r>
              <a:rPr lang="en-US"/>
              <a:t>Severity of airflow limitation (Prognosis)</a:t>
            </a:r>
          </a:p>
          <a:p>
            <a:r>
              <a:rPr lang="en-US"/>
              <a:t>Followup assessment </a:t>
            </a:r>
          </a:p>
          <a:p>
            <a:pPr marL="0" indent="0">
              <a:buNone/>
            </a:pPr>
            <a:r>
              <a:rPr lang="en-US"/>
              <a:t>2. mMRC grading dyspnea and score that are included in refined ABCD assesment tool.</a:t>
            </a:r>
          </a:p>
        </p:txBody>
      </p:sp>
    </p:spTree>
    <p:extLst>
      <p:ext uri="{BB962C8B-B14F-4D97-AF65-F5344CB8AC3E}">
        <p14:creationId xmlns:p14="http://schemas.microsoft.com/office/powerpoint/2010/main" val="142448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Spirometry</a:t>
            </a:r>
            <a:r>
              <a:rPr lang="en-GB" dirty="0"/>
              <a:t> in COPD</a:t>
            </a:r>
          </a:p>
        </p:txBody>
      </p:sp>
      <p:pic>
        <p:nvPicPr>
          <p:cNvPr id="6" name="Content Placeholder 5" descr="Figure-86-COPD-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680" y="2336800"/>
            <a:ext cx="7432616" cy="35988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rief-summary-on-gold-2019-guidelines-on-copd-1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066800"/>
            <a:ext cx="9081572" cy="51101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E6D62-BE97-B84B-ACD5-E2991158A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investigations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BEC37-E5F8-D642-9CA9-246FA8DF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Imaging – CXR and CT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Lung volumes &amp; Diffusing capacity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Pulse oximetry &amp; ABG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Exercise testing &amp; Assessment if physical activity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Composite scores- BODE index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Biomarkers</a:t>
            </a:r>
          </a:p>
        </p:txBody>
      </p:sp>
    </p:spTree>
    <p:extLst>
      <p:ext uri="{BB962C8B-B14F-4D97-AF65-F5344CB8AC3E}">
        <p14:creationId xmlns:p14="http://schemas.microsoft.com/office/powerpoint/2010/main" val="36010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Chest </a:t>
            </a:r>
            <a:r>
              <a:rPr lang="en-GB" dirty="0" err="1"/>
              <a:t>Xray</a:t>
            </a:r>
            <a:r>
              <a:rPr lang="en-GB" dirty="0"/>
              <a:t> in COPD</a:t>
            </a:r>
          </a:p>
        </p:txBody>
      </p:sp>
      <p:pic>
        <p:nvPicPr>
          <p:cNvPr id="4" name="Content Placeholder 3" descr="d35992af9e42aba7d71001c13843c3_galler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800" y="1825624"/>
            <a:ext cx="4918869" cy="4918869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HRCT in COPD patient</a:t>
            </a:r>
          </a:p>
        </p:txBody>
      </p:sp>
      <p:pic>
        <p:nvPicPr>
          <p:cNvPr id="4" name="Content Placeholder 3" descr="Unknown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2362200"/>
            <a:ext cx="5950347" cy="294719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CAD8E-DEAF-FA45-9E92-93B7204F5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GOLD grading of COPD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73DC4-B1C0-D04B-9AD5-A6060B9DE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- Its based on airflow limitation and if Fev1/Fvc is less than 0.7</a:t>
            </a:r>
          </a:p>
          <a:p>
            <a:pPr>
              <a:buFontTx/>
              <a:buChar char="-"/>
            </a:pPr>
            <a:r>
              <a:rPr lang="en-US"/>
              <a:t>Its classified based on Post bronchodilator FEV1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GOLD GRADE 1 – FEV1 &gt;80% predicted </a:t>
            </a:r>
          </a:p>
          <a:p>
            <a:pPr marL="0" indent="0">
              <a:buNone/>
            </a:pPr>
            <a:r>
              <a:rPr lang="en-US"/>
              <a:t>GOLD GRADE 2 – FEV1 &lt;50% &lt;80% predicted </a:t>
            </a:r>
          </a:p>
          <a:p>
            <a:pPr marL="0" indent="0">
              <a:buNone/>
            </a:pPr>
            <a:r>
              <a:rPr lang="en-US"/>
              <a:t>GOLD GRADE 3 – FEV1 &lt;30% &lt;50% predicted </a:t>
            </a:r>
          </a:p>
          <a:p>
            <a:pPr marL="0" indent="0">
              <a:buNone/>
            </a:pPr>
            <a:r>
              <a:rPr lang="en-US"/>
              <a:t>GOLD GRADE 4 – FEV1 &lt;30% predicted </a:t>
            </a:r>
          </a:p>
        </p:txBody>
      </p:sp>
    </p:spTree>
    <p:extLst>
      <p:ext uri="{BB962C8B-B14F-4D97-AF65-F5344CB8AC3E}">
        <p14:creationId xmlns:p14="http://schemas.microsoft.com/office/powerpoint/2010/main" val="2885600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84D5-6D8B-DB44-A75A-BE88F683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Differential diagnosis of COPD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7BA16-59E2-734A-8CEC-BF1125388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Asthma </a:t>
            </a:r>
          </a:p>
          <a:p>
            <a:r>
              <a:rPr lang="en-US"/>
              <a:t>Congestive Heart Failure</a:t>
            </a:r>
          </a:p>
          <a:p>
            <a:r>
              <a:rPr lang="en-US"/>
              <a:t>Bronchiectasis </a:t>
            </a:r>
          </a:p>
          <a:p>
            <a:r>
              <a:rPr lang="en-US"/>
              <a:t>Tuberculosis</a:t>
            </a:r>
          </a:p>
          <a:p>
            <a:r>
              <a:rPr lang="en-US"/>
              <a:t>Obliterative bronchiolitis </a:t>
            </a:r>
          </a:p>
          <a:p>
            <a:r>
              <a:rPr lang="en-US"/>
              <a:t>Diffuse panbronchiolitis </a:t>
            </a:r>
          </a:p>
        </p:txBody>
      </p:sp>
    </p:spTree>
    <p:extLst>
      <p:ext uri="{BB962C8B-B14F-4D97-AF65-F5344CB8AC3E}">
        <p14:creationId xmlns:p14="http://schemas.microsoft.com/office/powerpoint/2010/main" val="1926348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39C69-BC23-5646-98A2-FCD8591B0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2CFA1-D0A6-2043-B5CF-33DC52509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5279"/>
            <a:ext cx="10515600" cy="4701721"/>
          </a:xfrm>
        </p:spPr>
        <p:txBody>
          <a:bodyPr>
            <a:normAutofit/>
          </a:bodyPr>
          <a:lstStyle/>
          <a:p>
            <a:r>
              <a:rPr lang="en-US" dirty="0"/>
              <a:t>Bronchodilators – </a:t>
            </a:r>
          </a:p>
          <a:p>
            <a:pPr>
              <a:buNone/>
            </a:pPr>
            <a:r>
              <a:rPr lang="en-US" dirty="0"/>
              <a:t>Beta 2 agonists – LABA, SABA</a:t>
            </a:r>
          </a:p>
          <a:p>
            <a:pPr>
              <a:buNone/>
            </a:pPr>
            <a:r>
              <a:rPr lang="en-US" dirty="0"/>
              <a:t>Anti </a:t>
            </a:r>
            <a:r>
              <a:rPr lang="en-US" dirty="0" err="1"/>
              <a:t>muscarinic</a:t>
            </a:r>
            <a:r>
              <a:rPr lang="en-US" dirty="0"/>
              <a:t> agents – LAMA, SAMA</a:t>
            </a:r>
          </a:p>
          <a:p>
            <a:r>
              <a:rPr lang="en-US" dirty="0"/>
              <a:t>Anti inflammatory medications – </a:t>
            </a:r>
          </a:p>
          <a:p>
            <a:pPr marL="514350" indent="-514350">
              <a:buAutoNum type="arabicPeriod"/>
            </a:pPr>
            <a:r>
              <a:rPr lang="en-US" dirty="0"/>
              <a:t>Inhalational corticosteroids</a:t>
            </a:r>
          </a:p>
          <a:p>
            <a:pPr marL="514350" indent="-514350">
              <a:buAutoNum type="arabicPeriod"/>
            </a:pPr>
            <a:r>
              <a:rPr lang="en-US" dirty="0"/>
              <a:t>Oral </a:t>
            </a:r>
            <a:r>
              <a:rPr lang="en-US" dirty="0" err="1"/>
              <a:t>glucocorticoids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/>
              <a:t>PDE4 inhibitors – </a:t>
            </a:r>
            <a:r>
              <a:rPr lang="en-US" dirty="0" err="1"/>
              <a:t>Roflumilast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/>
              <a:t>Antibiotics such as </a:t>
            </a:r>
            <a:r>
              <a:rPr lang="en-US" dirty="0" err="1"/>
              <a:t>Azithromycin</a:t>
            </a:r>
            <a:r>
              <a:rPr lang="en-US" dirty="0"/>
              <a:t>, Erythromycin </a:t>
            </a:r>
          </a:p>
          <a:p>
            <a:pPr marL="514350" indent="-514350">
              <a:buAutoNum type="arabicPeriod"/>
            </a:pPr>
            <a:r>
              <a:rPr lang="en-US" dirty="0" err="1"/>
              <a:t>Mucoregulators</a:t>
            </a:r>
            <a:r>
              <a:rPr lang="en-US" dirty="0"/>
              <a:t> and other Antioxidants – NAC</a:t>
            </a:r>
          </a:p>
          <a:p>
            <a:pPr marL="514350" indent="-514350">
              <a:buAutoNum type="arabicPeriod"/>
            </a:pPr>
            <a:r>
              <a:rPr lang="en-US" dirty="0"/>
              <a:t>Other anti inflammatory medications </a:t>
            </a:r>
          </a:p>
        </p:txBody>
      </p:sp>
    </p:spTree>
    <p:extLst>
      <p:ext uri="{BB962C8B-B14F-4D97-AF65-F5344CB8AC3E}">
        <p14:creationId xmlns:p14="http://schemas.microsoft.com/office/powerpoint/2010/main" val="420678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2EE3-4190-EE48-9C81-472C0ECCF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364" y="123908"/>
            <a:ext cx="10515600" cy="1325563"/>
          </a:xfrm>
        </p:spPr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355F7-4194-AF4E-94ED-F16F484D4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81" y="1546060"/>
            <a:ext cx="10515600" cy="4946815"/>
          </a:xfrm>
        </p:spPr>
        <p:txBody>
          <a:bodyPr>
            <a:normAutofit/>
          </a:bodyPr>
          <a:lstStyle/>
          <a:p>
            <a:r>
              <a:rPr lang="en-US"/>
              <a:t>Definition </a:t>
            </a:r>
          </a:p>
          <a:p>
            <a:r>
              <a:rPr lang="en-US"/>
              <a:t>Burden of COPD</a:t>
            </a:r>
          </a:p>
          <a:p>
            <a:r>
              <a:rPr lang="en-US"/>
              <a:t>Types </a:t>
            </a:r>
          </a:p>
          <a:p>
            <a:r>
              <a:rPr lang="en-US"/>
              <a:t>Pathology &amp; Pathogenesis</a:t>
            </a:r>
          </a:p>
          <a:p>
            <a:r>
              <a:rPr lang="en-US"/>
              <a:t>Risk factors</a:t>
            </a:r>
          </a:p>
          <a:p>
            <a:r>
              <a:rPr lang="en-US"/>
              <a:t>Clinical features</a:t>
            </a:r>
          </a:p>
          <a:p>
            <a:r>
              <a:rPr lang="en-US"/>
              <a:t>Diagnosis </a:t>
            </a:r>
          </a:p>
          <a:p>
            <a:r>
              <a:rPr lang="en-US"/>
              <a:t>Treatment </a:t>
            </a:r>
          </a:p>
          <a:p>
            <a:r>
              <a:rPr lang="en-US"/>
              <a:t>Complications</a:t>
            </a:r>
          </a:p>
        </p:txBody>
      </p:sp>
    </p:spTree>
    <p:extLst>
      <p:ext uri="{BB962C8B-B14F-4D97-AF65-F5344CB8AC3E}">
        <p14:creationId xmlns:p14="http://schemas.microsoft.com/office/powerpoint/2010/main" val="1334846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Beta 2 agonists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Salbutamol</a:t>
            </a:r>
            <a:r>
              <a:rPr lang="en-GB" dirty="0"/>
              <a:t> – acts on beta2 receptors, acts for 4-6 hours with a good bronchodilator action. </a:t>
            </a:r>
          </a:p>
          <a:p>
            <a:r>
              <a:rPr lang="en-GB" dirty="0" err="1"/>
              <a:t>Levo</a:t>
            </a:r>
            <a:r>
              <a:rPr lang="en-GB" dirty="0"/>
              <a:t> </a:t>
            </a:r>
            <a:r>
              <a:rPr lang="en-GB" dirty="0" err="1"/>
              <a:t>salbutamol</a:t>
            </a:r>
            <a:r>
              <a:rPr lang="en-GB" dirty="0"/>
              <a:t> – better than </a:t>
            </a:r>
            <a:r>
              <a:rPr lang="en-GB" dirty="0" err="1"/>
              <a:t>salbutamol</a:t>
            </a:r>
            <a:r>
              <a:rPr lang="en-GB" dirty="0"/>
              <a:t>, it is efficacious and has less side effects such as tremors, tachycardia, acts for 4-8 hours</a:t>
            </a:r>
          </a:p>
          <a:p>
            <a:r>
              <a:rPr lang="en-GB" dirty="0" err="1"/>
              <a:t>Salmeterol</a:t>
            </a:r>
            <a:r>
              <a:rPr lang="en-GB" dirty="0"/>
              <a:t> – acts for </a:t>
            </a:r>
            <a:r>
              <a:rPr lang="en-GB" dirty="0" err="1"/>
              <a:t>upto</a:t>
            </a:r>
            <a:r>
              <a:rPr lang="en-GB" dirty="0"/>
              <a:t> 12 hours on beta2 receptors, long acting beta 2 agonist.</a:t>
            </a:r>
          </a:p>
          <a:p>
            <a:r>
              <a:rPr lang="en-GB" dirty="0" err="1"/>
              <a:t>Formeterol</a:t>
            </a:r>
            <a:r>
              <a:rPr lang="en-GB" dirty="0"/>
              <a:t> – acts for 12 hours on beta2 receptors.</a:t>
            </a:r>
          </a:p>
          <a:p>
            <a:r>
              <a:rPr lang="en-GB" dirty="0" err="1"/>
              <a:t>Indacetrol</a:t>
            </a:r>
            <a:r>
              <a:rPr lang="en-GB" dirty="0"/>
              <a:t> &amp; </a:t>
            </a:r>
            <a:r>
              <a:rPr lang="en-GB" dirty="0" err="1"/>
              <a:t>Vilanterol</a:t>
            </a:r>
            <a:r>
              <a:rPr lang="en-GB" dirty="0"/>
              <a:t> – acts for </a:t>
            </a:r>
            <a:r>
              <a:rPr lang="en-GB" dirty="0" err="1"/>
              <a:t>upto</a:t>
            </a:r>
            <a:r>
              <a:rPr lang="en-GB" dirty="0"/>
              <a:t> 24 hours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Muscarinic</a:t>
            </a:r>
            <a:r>
              <a:rPr lang="en-GB" dirty="0"/>
              <a:t>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Ipratropium</a:t>
            </a:r>
            <a:r>
              <a:rPr lang="en-GB" dirty="0"/>
              <a:t> – Short acting </a:t>
            </a:r>
            <a:r>
              <a:rPr lang="en-GB" dirty="0" err="1"/>
              <a:t>muscarinic</a:t>
            </a:r>
            <a:r>
              <a:rPr lang="en-GB" dirty="0"/>
              <a:t> antagonist – acts for 4-8 hours</a:t>
            </a:r>
          </a:p>
          <a:p>
            <a:r>
              <a:rPr lang="en-GB" dirty="0" err="1"/>
              <a:t>Tiotropium</a:t>
            </a:r>
            <a:r>
              <a:rPr lang="en-GB" dirty="0"/>
              <a:t> – Long acting – </a:t>
            </a:r>
            <a:r>
              <a:rPr lang="en-GB" dirty="0" err="1"/>
              <a:t>upto</a:t>
            </a:r>
            <a:r>
              <a:rPr lang="en-GB" dirty="0"/>
              <a:t> 24 hours – side effects – dry mouth and urinary retention in few.</a:t>
            </a:r>
          </a:p>
          <a:p>
            <a:r>
              <a:rPr lang="en-GB" dirty="0" err="1"/>
              <a:t>Glycopyrronium</a:t>
            </a:r>
            <a:r>
              <a:rPr lang="en-GB" dirty="0"/>
              <a:t> – acts for 24 hours </a:t>
            </a:r>
          </a:p>
          <a:p>
            <a:r>
              <a:rPr lang="en-GB" dirty="0"/>
              <a:t>Ultra long acting – </a:t>
            </a:r>
            <a:r>
              <a:rPr lang="en-GB" dirty="0" err="1"/>
              <a:t>Umeclidinium</a:t>
            </a:r>
            <a:r>
              <a:rPr lang="en-GB" dirty="0"/>
              <a:t> – acts for more than 24 hours- yet to reach </a:t>
            </a:r>
            <a:r>
              <a:rPr lang="en-GB" dirty="0" err="1"/>
              <a:t>india</a:t>
            </a:r>
            <a:r>
              <a:rPr lang="en-GB" dirty="0"/>
              <a:t>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Inhalational corticosteroids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Budesonide</a:t>
            </a:r>
            <a:r>
              <a:rPr lang="en-GB" dirty="0"/>
              <a:t> – most commonly used</a:t>
            </a:r>
          </a:p>
          <a:p>
            <a:r>
              <a:rPr lang="en-GB" dirty="0"/>
              <a:t>Fluticasone propionate – most potent ICS  </a:t>
            </a:r>
          </a:p>
          <a:p>
            <a:r>
              <a:rPr lang="en-GB" dirty="0" err="1"/>
              <a:t>Beclamethasone</a:t>
            </a:r>
            <a:r>
              <a:rPr lang="en-GB" dirty="0"/>
              <a:t> – smallest diameter of less than 2 microns</a:t>
            </a:r>
          </a:p>
          <a:p>
            <a:r>
              <a:rPr lang="en-GB" dirty="0" err="1"/>
              <a:t>Cyclosenide</a:t>
            </a:r>
            <a:r>
              <a:rPr lang="en-GB" dirty="0"/>
              <a:t>- pre drug, gets activated in lungs, therefore cannot cause oral </a:t>
            </a:r>
            <a:r>
              <a:rPr lang="en-GB" dirty="0" err="1"/>
              <a:t>candidiasis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on 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PDE4 inhibitor – </a:t>
            </a:r>
            <a:r>
              <a:rPr lang="en-GB" dirty="0" err="1"/>
              <a:t>Roflumilast</a:t>
            </a:r>
            <a:endParaRPr lang="en-GB" dirty="0"/>
          </a:p>
          <a:p>
            <a:r>
              <a:rPr lang="en-GB" dirty="0" err="1"/>
              <a:t>Theophyllines</a:t>
            </a:r>
            <a:r>
              <a:rPr lang="en-GB" dirty="0"/>
              <a:t> – </a:t>
            </a:r>
            <a:r>
              <a:rPr lang="en-GB" dirty="0" err="1"/>
              <a:t>Acerebrophylline</a:t>
            </a:r>
            <a:r>
              <a:rPr lang="en-GB" dirty="0"/>
              <a:t> – multiple mechanisms of action</a:t>
            </a:r>
          </a:p>
          <a:p>
            <a:r>
              <a:rPr lang="en-GB" dirty="0" err="1"/>
              <a:t>Mucolytics</a:t>
            </a:r>
            <a:r>
              <a:rPr lang="en-GB" dirty="0"/>
              <a:t> -  N-acetyl </a:t>
            </a:r>
            <a:r>
              <a:rPr lang="en-GB" dirty="0" err="1"/>
              <a:t>cysteine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rief-summary-on-gold-2019-guidelines-on-copd-3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838200"/>
            <a:ext cx="9758669" cy="54911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0EBD-CCAA-2943-8C48-7EE5E265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451CE-8B7B-F44B-A279-6C902474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Education, Self management </a:t>
            </a:r>
          </a:p>
          <a:p>
            <a:r>
              <a:rPr lang="en-US" dirty="0"/>
              <a:t>Pulmonary Rehabilitation </a:t>
            </a:r>
          </a:p>
          <a:p>
            <a:r>
              <a:rPr lang="en-US" dirty="0"/>
              <a:t>Supportive, palliative care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---Other Therapies –</a:t>
            </a:r>
          </a:p>
          <a:p>
            <a:r>
              <a:rPr lang="en-US" dirty="0"/>
              <a:t>Oxygen therapy – LTOT</a:t>
            </a:r>
          </a:p>
          <a:p>
            <a:r>
              <a:rPr lang="en-US" dirty="0"/>
              <a:t>Ventilator support </a:t>
            </a:r>
          </a:p>
          <a:p>
            <a:r>
              <a:rPr lang="en-US" dirty="0"/>
              <a:t>Interventional therapy such as lung volume reduction surgery (LVRS), </a:t>
            </a:r>
            <a:r>
              <a:rPr lang="en-US" dirty="0" err="1"/>
              <a:t>Bullectomy</a:t>
            </a:r>
            <a:r>
              <a:rPr lang="en-US" dirty="0"/>
              <a:t>, Lung transplantation.  </a:t>
            </a:r>
          </a:p>
        </p:txBody>
      </p:sp>
    </p:spTree>
    <p:extLst>
      <p:ext uri="{BB962C8B-B14F-4D97-AF65-F5344CB8AC3E}">
        <p14:creationId xmlns:p14="http://schemas.microsoft.com/office/powerpoint/2010/main" val="1418438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83B8E-60C5-8A44-9A72-5B06B8E0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Prevention &amp; Maintenance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A14F7-356F-D141-B9F9-30C9F8AB5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Smoking cessation </a:t>
            </a:r>
          </a:p>
          <a:p>
            <a:r>
              <a:rPr lang="en-US" dirty="0"/>
              <a:t>Vaccination</a:t>
            </a:r>
          </a:p>
          <a:p>
            <a:r>
              <a:rPr lang="en-US" dirty="0"/>
              <a:t>Maintenance inhalers </a:t>
            </a:r>
          </a:p>
          <a:p>
            <a:r>
              <a:rPr lang="en-US" dirty="0"/>
              <a:t>Additional therapy with medications</a:t>
            </a:r>
          </a:p>
          <a:p>
            <a:r>
              <a:rPr lang="en-US" dirty="0"/>
              <a:t>Nutritional rehabilitation </a:t>
            </a:r>
          </a:p>
        </p:txBody>
      </p:sp>
    </p:spTree>
    <p:extLst>
      <p:ext uri="{BB962C8B-B14F-4D97-AF65-F5344CB8AC3E}">
        <p14:creationId xmlns:p14="http://schemas.microsoft.com/office/powerpoint/2010/main" val="506069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10515600" cy="1325563"/>
          </a:xfrm>
        </p:spPr>
        <p:txBody>
          <a:bodyPr/>
          <a:lstStyle/>
          <a:p>
            <a:r>
              <a:rPr lang="en-GB" dirty="0"/>
              <a:t>Complications</a:t>
            </a:r>
          </a:p>
        </p:txBody>
      </p:sp>
      <p:pic>
        <p:nvPicPr>
          <p:cNvPr id="4" name="Content Placeholder 3" descr="F1.lar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1" y="1287780"/>
            <a:ext cx="8610600" cy="5267265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 of complications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It is important to address complications in COPD</a:t>
            </a:r>
          </a:p>
          <a:p>
            <a:pPr marL="514350" indent="-514350">
              <a:buAutoNum type="arabicPeriod"/>
            </a:pPr>
            <a:r>
              <a:rPr lang="en-GB" dirty="0"/>
              <a:t>Skeletal muscle wasting – High protein diet and pulmonary rehabilitation</a:t>
            </a:r>
          </a:p>
          <a:p>
            <a:pPr marL="514350" indent="-514350">
              <a:buAutoNum type="arabicPeriod"/>
            </a:pPr>
            <a:r>
              <a:rPr lang="en-GB" dirty="0"/>
              <a:t>Depression – Anti depressants</a:t>
            </a:r>
          </a:p>
          <a:p>
            <a:pPr marL="514350" indent="-514350">
              <a:buAutoNum type="arabicPeriod"/>
            </a:pPr>
            <a:r>
              <a:rPr lang="en-GB" dirty="0"/>
              <a:t>IHD &amp; Heart failure – supportive cardiac care</a:t>
            </a:r>
          </a:p>
          <a:p>
            <a:pPr marL="514350" indent="-514350">
              <a:buAutoNum type="arabicPeriod"/>
            </a:pPr>
            <a:r>
              <a:rPr lang="en-GB" dirty="0"/>
              <a:t>Lung cancer – screen annually to look for any lung nodules or mass</a:t>
            </a:r>
          </a:p>
          <a:p>
            <a:pPr marL="514350" indent="-514350">
              <a:buAutoNum type="arabicPeriod"/>
            </a:pPr>
            <a:r>
              <a:rPr lang="en-GB" dirty="0"/>
              <a:t>Osteoporosis – Calcium and </a:t>
            </a:r>
            <a:r>
              <a:rPr lang="en-GB" dirty="0" err="1"/>
              <a:t>vit</a:t>
            </a:r>
            <a:r>
              <a:rPr lang="en-GB" dirty="0"/>
              <a:t> D3 supplements</a:t>
            </a:r>
          </a:p>
          <a:p>
            <a:pPr marL="514350" indent="-514350">
              <a:buAutoNum type="arabicPeriod"/>
            </a:pPr>
            <a:r>
              <a:rPr lang="en-GB" dirty="0"/>
              <a:t>Diabetes and metabolic syndrome – control of diabetes, anti oxidants etc. 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 from all aspects – Holistic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Cessation of smoking or exposure to smoke</a:t>
            </a:r>
          </a:p>
          <a:p>
            <a:r>
              <a:rPr lang="en-GB" dirty="0"/>
              <a:t>Pharmacotherapy &amp; vaccines</a:t>
            </a:r>
          </a:p>
          <a:p>
            <a:r>
              <a:rPr lang="en-GB" dirty="0"/>
              <a:t>Rehabilitation – Pulmonary, Physical, Nutritional &amp; psychological</a:t>
            </a:r>
          </a:p>
          <a:p>
            <a:r>
              <a:rPr lang="en-GB" dirty="0"/>
              <a:t>Emotional support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D12A-C1B1-FC47-9696-AF7EFF2C5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9F7DD-E4AA-FD43-BFDA-AA12026E2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The </a:t>
            </a:r>
            <a:r>
              <a:rPr lang="en-GB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GOLD</a:t>
            </a: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document states that </a:t>
            </a:r>
            <a:endParaRPr lang="en-US" b="0" i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“</a:t>
            </a:r>
            <a:r>
              <a:rPr lang="en-GB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COPD</a:t>
            </a: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is a common, preventable and treatable disease that is characterized by persistent respiratory symptoms and airflow limitation that is due to airway and/or alveolar abnormalities, usually caused by significant exposure to noxious particles or gases.”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65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667000"/>
            <a:ext cx="3962400" cy="1325563"/>
          </a:xfrm>
        </p:spPr>
        <p:txBody>
          <a:bodyPr/>
          <a:lstStyle/>
          <a:p>
            <a:r>
              <a:rPr lang="en-GB" dirty="0"/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DD0D4-A1A4-E043-B603-B3E1A6B4C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Burden of COPD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8C1BD-7829-BF4B-9D2B-8D01148FE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COPD is the leading cause of morbidity &amp; mortality worldwide that includes both economic and social burden.</a:t>
            </a:r>
          </a:p>
          <a:p>
            <a:r>
              <a:rPr lang="en-US"/>
              <a:t>Prevalance of COPD is increasing every year. </a:t>
            </a:r>
          </a:p>
          <a:p>
            <a:r>
              <a:rPr lang="en-US"/>
              <a:t>Mortality associated with COPD is around 3 million deaths every year and this is projected to increase significantly in the time to come.</a:t>
            </a:r>
          </a:p>
          <a:p>
            <a:r>
              <a:rPr lang="en-US"/>
              <a:t>COPD causes significant morbidity.</a:t>
            </a:r>
          </a:p>
        </p:txBody>
      </p:sp>
    </p:spTree>
    <p:extLst>
      <p:ext uri="{BB962C8B-B14F-4D97-AF65-F5344CB8AC3E}">
        <p14:creationId xmlns:p14="http://schemas.microsoft.com/office/powerpoint/2010/main" val="254015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33BD8-105F-6C47-B848-1E08AC2A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COPD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FEE23-3E35-944D-ADBE-1EAA079B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Chronic bronchitis predominant COPD</a:t>
            </a:r>
          </a:p>
          <a:p>
            <a:r>
              <a:rPr lang="en-US"/>
              <a:t>Emphysema predominant COPD</a:t>
            </a:r>
          </a:p>
          <a:p>
            <a:r>
              <a:rPr lang="en-US"/>
              <a:t>These terminologies are not used frequently these days.</a:t>
            </a:r>
          </a:p>
          <a:p>
            <a:r>
              <a:rPr lang="en-US"/>
              <a:t>Phenotyping of COPD is also done. Phenotype guided treatment of COPD will be the future. </a:t>
            </a:r>
          </a:p>
        </p:txBody>
      </p:sp>
    </p:spTree>
    <p:extLst>
      <p:ext uri="{BB962C8B-B14F-4D97-AF65-F5344CB8AC3E}">
        <p14:creationId xmlns:p14="http://schemas.microsoft.com/office/powerpoint/2010/main" val="55634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4FCD-60B7-8B48-A325-4BE15652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0DE7-A303-2544-8975-9D780EAED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Pathology of COPD is seen in airways, lung parenchyma &amp; pulmonary vasculature.</a:t>
            </a:r>
          </a:p>
          <a:p>
            <a:r>
              <a:rPr lang="en-US"/>
              <a:t>Pathological changes in COPD include chronic inflammation with different types of inflammatory cells and damage of airways that is proportional to duration of COPD.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1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C338B-A5AC-E74C-9DFE-A0F74B749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Pathogenesis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D5E27-E46C-4245-8EFE-045959D57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7744"/>
          </a:xfrm>
        </p:spPr>
        <p:txBody>
          <a:bodyPr>
            <a:normAutofit/>
          </a:bodyPr>
          <a:lstStyle/>
          <a:p>
            <a:r>
              <a:rPr lang="en-US"/>
              <a:t>Inflammation observed in the respiratory tract of COPD patients is modification of normal inflammatory response to smoke, noxious gasses.</a:t>
            </a:r>
          </a:p>
          <a:p>
            <a:endParaRPr lang="en-US"/>
          </a:p>
          <a:p>
            <a:r>
              <a:rPr lang="en-US"/>
              <a:t>Mechanisms of this exaggerated inflammatory response are poorly understood. However, the following mechanisms may contribute –</a:t>
            </a:r>
          </a:p>
          <a:p>
            <a:pPr marL="0" indent="0">
              <a:buNone/>
            </a:pPr>
            <a:r>
              <a:rPr lang="en-US"/>
              <a:t> 1. Oxidative stress </a:t>
            </a:r>
          </a:p>
          <a:p>
            <a:pPr marL="0" indent="0">
              <a:buNone/>
            </a:pPr>
            <a:r>
              <a:rPr lang="en-US"/>
              <a:t> 2. Protease-Antiprotease imbalance </a:t>
            </a:r>
          </a:p>
          <a:p>
            <a:pPr marL="0" indent="0">
              <a:buNone/>
            </a:pPr>
            <a:r>
              <a:rPr lang="en-US"/>
              <a:t> 3. Inflammatory cells </a:t>
            </a:r>
          </a:p>
          <a:p>
            <a:pPr marL="0" indent="0">
              <a:buNone/>
            </a:pPr>
            <a:r>
              <a:rPr lang="en-US"/>
              <a:t> 4. Inflammatory mediators </a:t>
            </a:r>
          </a:p>
          <a:p>
            <a:pPr marL="0" indent="0">
              <a:buNone/>
            </a:pPr>
            <a:r>
              <a:rPr lang="en-US"/>
              <a:t> 5. Peri bronchiolar and Interstitial fibrosis.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7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B556F-C193-254E-83B4-981E1370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factors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2E45-4EBE-E045-91F0-77F636D35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Smoking of cigarettes or beedi or hookah </a:t>
            </a:r>
          </a:p>
          <a:p>
            <a:r>
              <a:rPr lang="en-US"/>
              <a:t>Biomass fuel smoke exposure </a:t>
            </a:r>
          </a:p>
          <a:p>
            <a:r>
              <a:rPr lang="en-US"/>
              <a:t>Exposure to noxious gasses and fumes</a:t>
            </a:r>
          </a:p>
          <a:p>
            <a:r>
              <a:rPr lang="en-US"/>
              <a:t>Exposure to air pollution</a:t>
            </a:r>
          </a:p>
          <a:p>
            <a:r>
              <a:rPr lang="en-US"/>
              <a:t>Occupational exposure to dusts or gasses </a:t>
            </a:r>
          </a:p>
          <a:p>
            <a:r>
              <a:rPr lang="en-US"/>
              <a:t>Host factors such as alpha 1 anti-trypsin deficiency </a:t>
            </a:r>
          </a:p>
        </p:txBody>
      </p:sp>
    </p:spTree>
    <p:extLst>
      <p:ext uri="{BB962C8B-B14F-4D97-AF65-F5344CB8AC3E}">
        <p14:creationId xmlns:p14="http://schemas.microsoft.com/office/powerpoint/2010/main" val="142116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375DE-96C4-F344-829A-680A05FBB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Clinical 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0103-0DE4-584A-AE3C-F4FF15F93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/>
              <a:t>Presence of cough, usually productive.</a:t>
            </a:r>
          </a:p>
          <a:p>
            <a:r>
              <a:rPr lang="en-US"/>
              <a:t>Breathlessness (mMRC staging)</a:t>
            </a:r>
          </a:p>
          <a:p>
            <a:r>
              <a:rPr lang="en-US"/>
              <a:t>Weakness and fatigue </a:t>
            </a:r>
          </a:p>
          <a:p>
            <a:endParaRPr lang="en-US"/>
          </a:p>
          <a:p>
            <a:r>
              <a:rPr lang="en-US"/>
              <a:t>Exacerbation of COPD – </a:t>
            </a:r>
          </a:p>
          <a:p>
            <a:r>
              <a:rPr lang="en-US"/>
              <a:t>Presence of severe breathing difficulty</a:t>
            </a:r>
          </a:p>
          <a:p>
            <a:r>
              <a:rPr lang="en-US"/>
              <a:t>Cough </a:t>
            </a:r>
          </a:p>
          <a:p>
            <a:r>
              <a:rPr lang="en-US"/>
              <a:t>Expectoration </a:t>
            </a:r>
          </a:p>
        </p:txBody>
      </p:sp>
    </p:spTree>
    <p:extLst>
      <p:ext uri="{BB962C8B-B14F-4D97-AF65-F5344CB8AC3E}">
        <p14:creationId xmlns:p14="http://schemas.microsoft.com/office/powerpoint/2010/main" val="249450614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58</TotalTime>
  <Words>998</Words>
  <Application>Microsoft Office PowerPoint</Application>
  <PresentationFormat>Widescreen</PresentationFormat>
  <Paragraphs>160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Roboto</vt:lpstr>
      <vt:lpstr>Trebuchet MS</vt:lpstr>
      <vt:lpstr>Berlin</vt:lpstr>
      <vt:lpstr>Chronic Obstructive Pulmonary Disease (COPD)</vt:lpstr>
      <vt:lpstr>Overview </vt:lpstr>
      <vt:lpstr>Definition</vt:lpstr>
      <vt:lpstr>Burden of COPD  </vt:lpstr>
      <vt:lpstr>Types of COPD </vt:lpstr>
      <vt:lpstr>Pathology</vt:lpstr>
      <vt:lpstr>Pathogenesis </vt:lpstr>
      <vt:lpstr>Risk factors </vt:lpstr>
      <vt:lpstr>Clinical features </vt:lpstr>
      <vt:lpstr>Key indicators for considering diagnosis of COPD </vt:lpstr>
      <vt:lpstr>Diagnosis and staging of COPD</vt:lpstr>
      <vt:lpstr>Spirometry in COPD</vt:lpstr>
      <vt:lpstr>PowerPoint Presentation</vt:lpstr>
      <vt:lpstr>Additional investigations </vt:lpstr>
      <vt:lpstr>Chest Xray in COPD</vt:lpstr>
      <vt:lpstr>HRCT in COPD patient</vt:lpstr>
      <vt:lpstr>GOLD grading of COPD -</vt:lpstr>
      <vt:lpstr>Differential diagnosis of COPD</vt:lpstr>
      <vt:lpstr>Treatment </vt:lpstr>
      <vt:lpstr>Beta 2 agonists -</vt:lpstr>
      <vt:lpstr>Muscarinic antagonists</vt:lpstr>
      <vt:lpstr>Inhalational corticosteroids</vt:lpstr>
      <vt:lpstr>Add on medications</vt:lpstr>
      <vt:lpstr>PowerPoint Presentation</vt:lpstr>
      <vt:lpstr>Additional management </vt:lpstr>
      <vt:lpstr>Prevention &amp; Maintenance Therapy</vt:lpstr>
      <vt:lpstr>Complications</vt:lpstr>
      <vt:lpstr>Treatment of complications </vt:lpstr>
      <vt:lpstr>Treat from all aspects – Holistic approach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Obstructive Pulmonary Disease (COPD)</dc:title>
  <dc:creator>Vivek V</dc:creator>
  <cp:lastModifiedBy>vidyasagar.kota7148@gmail.com</cp:lastModifiedBy>
  <cp:revision>28</cp:revision>
  <dcterms:created xsi:type="dcterms:W3CDTF">2020-03-18T16:52:49Z</dcterms:created>
  <dcterms:modified xsi:type="dcterms:W3CDTF">2020-05-09T20:14:39Z</dcterms:modified>
</cp:coreProperties>
</file>